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5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5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07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7A63E0-329E-4879-ADA1-BA4ADE6792E2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0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522323"/>
              <a:ext cx="12192000" cy="520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GIÁO ÁN ONLINE</a:t>
              </a:r>
            </a:p>
            <a:p>
              <a:pPr algn="ctr">
                <a:lnSpc>
                  <a:spcPct val="250000"/>
                </a:lnSpc>
              </a:pPr>
              <a:r>
                <a:rPr lang="en-US" sz="4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TIN HỌC 7</a:t>
              </a:r>
            </a:p>
            <a:p>
              <a:pPr algn="r">
                <a:lnSpc>
                  <a:spcPct val="250000"/>
                </a:lnSpc>
              </a:pPr>
              <a:endPara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250000"/>
                </a:lnSpc>
              </a:pP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endPara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83942"/>
              <a:ext cx="1641524" cy="87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2312895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06824" y="2285995"/>
            <a:ext cx="4639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hành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16860" y="2971795"/>
            <a:ext cx="1075764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Tạo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ghi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theo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mẫu</a:t>
            </a:r>
            <a:r>
              <a:rPr lang="en-US" altLang="en-US" sz="2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Họ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Lớp</a:t>
            </a:r>
            <a:r>
              <a:rPr lang="en-US" altLang="en-US" sz="2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BẢNG ĐIỂM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Tên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môn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điểm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cùng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hàng</a:t>
            </a:r>
            <a:r>
              <a:rPr lang="en-US" altLang="en-US" sz="2800" dirty="0"/>
              <a:t>).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103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4821" y="2648768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3333FF"/>
                </a:solidFill>
              </a:rPr>
              <a:t>Ôn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tập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kiến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thức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cũ</a:t>
            </a:r>
            <a:endParaRPr lang="en-US" altLang="en-US" sz="3600" b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7030A0"/>
                </a:solidFill>
              </a:rPr>
              <a:t>Định</a:t>
            </a:r>
            <a:r>
              <a:rPr lang="en-US" altLang="en-US" sz="30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7030A0"/>
                </a:solidFill>
              </a:rPr>
              <a:t>nghĩa</a:t>
            </a:r>
            <a:r>
              <a:rPr lang="en-US" altLang="en-US" sz="30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7030A0"/>
                </a:solidFill>
              </a:rPr>
              <a:t>chương</a:t>
            </a:r>
            <a:r>
              <a:rPr lang="en-US" altLang="en-US" sz="30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7030A0"/>
                </a:solidFill>
              </a:rPr>
              <a:t>trình</a:t>
            </a:r>
            <a:r>
              <a:rPr lang="en-US" altLang="en-US" sz="30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7030A0"/>
                </a:solidFill>
              </a:rPr>
              <a:t>bảng</a:t>
            </a:r>
            <a:r>
              <a:rPr lang="en-US" altLang="en-US" sz="30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7030A0"/>
                </a:solidFill>
              </a:rPr>
              <a:t>tính</a:t>
            </a:r>
            <a:endParaRPr lang="en-US" altLang="en-US" sz="3000" b="1" dirty="0">
              <a:solidFill>
                <a:srgbClr val="7030A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8621" y="3892652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/>
              <a:t>Chương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trình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bảng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tính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là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phần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mềm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được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thiết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kế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để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giúp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ghi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lại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và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trình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bày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thông</a:t>
            </a:r>
            <a:r>
              <a:rPr lang="en-US" altLang="en-US" sz="2800" i="1" dirty="0"/>
              <a:t> tin </a:t>
            </a:r>
            <a:r>
              <a:rPr lang="en-US" altLang="en-US" sz="2800" i="1" dirty="0" err="1"/>
              <a:t>dạng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bảng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thực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hiện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các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tính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toán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cũng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như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xây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dựng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biểu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đồ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biểu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diễn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trực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quan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số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liệu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có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trong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bảng</a:t>
            </a:r>
            <a:r>
              <a:rPr lang="en-US" altLang="en-US" sz="2800" i="1" dirty="0"/>
              <a:t>.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6579" y="6208432"/>
            <a:ext cx="609600" cy="609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2312895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1" name="Horizontal Scroll 10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76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3446" y="1852964"/>
            <a:ext cx="8686800" cy="89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3333FF"/>
                </a:solidFill>
              </a:rPr>
              <a:t>Ôn</a:t>
            </a:r>
            <a:r>
              <a:rPr lang="en-US" altLang="en-US" sz="2800" b="1" dirty="0">
                <a:solidFill>
                  <a:srgbClr val="3333FF"/>
                </a:solidFill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</a:rPr>
              <a:t>tập</a:t>
            </a:r>
            <a:r>
              <a:rPr lang="en-US" altLang="en-US" sz="2800" b="1" dirty="0">
                <a:solidFill>
                  <a:srgbClr val="3333FF"/>
                </a:solidFill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</a:rPr>
              <a:t>kiến</a:t>
            </a:r>
            <a:r>
              <a:rPr lang="en-US" altLang="en-US" sz="2800" b="1" dirty="0">
                <a:solidFill>
                  <a:srgbClr val="3333FF"/>
                </a:solidFill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</a:rPr>
              <a:t>thức</a:t>
            </a:r>
            <a:r>
              <a:rPr lang="en-US" altLang="en-US" sz="2800" b="1" dirty="0">
                <a:solidFill>
                  <a:srgbClr val="3333FF"/>
                </a:solidFill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</a:rPr>
              <a:t>cũ</a:t>
            </a: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7030A0"/>
                </a:solidFill>
              </a:rPr>
              <a:t>	Màn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việc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Excel </a:t>
            </a:r>
            <a:r>
              <a:rPr lang="en-US" altLang="en-US" sz="2800" b="1" dirty="0" err="1">
                <a:solidFill>
                  <a:srgbClr val="7030A0"/>
                </a:solidFill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gì</a:t>
            </a:r>
            <a:r>
              <a:rPr lang="en-US" altLang="en-US" sz="28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32" name="Picture 2" descr="Exc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62" y="3224212"/>
            <a:ext cx="67818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5921062" y="3082544"/>
            <a:ext cx="0" cy="1151389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311087" y="478631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Trang tính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096247" y="2823694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</a:rPr>
              <a:t>Thanh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công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thức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401575" y="5647788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Tên hàng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3330262" y="4953000"/>
            <a:ext cx="17526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3330262" y="5828763"/>
            <a:ext cx="533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9161173" y="2468454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</a:rPr>
              <a:t>Tên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cột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9618373" y="2708859"/>
            <a:ext cx="0" cy="167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132169" y="4459941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Ô </a:t>
            </a:r>
            <a:r>
              <a:rPr lang="en-US" altLang="en-US" sz="1200" b="1" dirty="0" err="1">
                <a:solidFill>
                  <a:srgbClr val="FF0000"/>
                </a:solidFill>
              </a:rPr>
              <a:t>tính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đang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chọn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H="1" flipV="1">
            <a:off x="4674968" y="4249271"/>
            <a:ext cx="7620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4368487" y="5831915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</a:rPr>
              <a:t>Tên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trang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tính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4854262" y="6093852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H="1">
            <a:off x="7140262" y="2812964"/>
            <a:ext cx="533400" cy="685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6987862" y="2508164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</a:rPr>
              <a:t>chọn</a:t>
            </a:r>
            <a:r>
              <a:rPr lang="en-US" altLang="en-US" sz="1200" b="1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6773550" y="3370177"/>
            <a:ext cx="4572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5116200" y="2759237"/>
            <a:ext cx="1752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2430150" y="4724400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5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1047" y="6183890"/>
            <a:ext cx="609600" cy="60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12879"/>
            <a:ext cx="12192000" cy="2325774"/>
            <a:chOff x="0" y="-12879"/>
            <a:chExt cx="12192000" cy="23257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879"/>
              <a:ext cx="12192000" cy="1492624"/>
            </a:xfrm>
            <a:prstGeom prst="rect">
              <a:avLst/>
            </a:prstGeom>
          </p:spPr>
        </p:pic>
        <p:sp>
          <p:nvSpPr>
            <p:cNvPr id="53" name="Horizontal Scroll 52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65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96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7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7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7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7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7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7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7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7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7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7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7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7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7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6" grpId="0"/>
      <p:bldP spid="37" grpId="0"/>
      <p:bldP spid="38" grpId="0"/>
      <p:bldP spid="41" grpId="0"/>
      <p:bldP spid="43" grpId="0"/>
      <p:bldP spid="45" grpId="0"/>
      <p:bldP spid="48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2312895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9976" y="2205313"/>
            <a:ext cx="694764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3333FF"/>
                </a:solidFill>
              </a:rPr>
              <a:t>2. </a:t>
            </a:r>
            <a:r>
              <a:rPr lang="en-US" altLang="en-US" sz="3600" b="1" dirty="0" err="1">
                <a:solidFill>
                  <a:srgbClr val="3333FF"/>
                </a:solidFill>
              </a:rPr>
              <a:t>Màn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hình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làm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việc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của</a:t>
            </a:r>
            <a:r>
              <a:rPr lang="en-US" altLang="en-US" sz="3600" b="1" dirty="0">
                <a:solidFill>
                  <a:srgbClr val="3333FF"/>
                </a:solidFill>
              </a:rPr>
              <a:t> Excel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1657" y="2810431"/>
            <a:ext cx="445546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3333FF"/>
                </a:solidFill>
              </a:rPr>
              <a:t>b) </a:t>
            </a:r>
            <a:r>
              <a:rPr lang="en-US" altLang="en-US" dirty="0" err="1">
                <a:solidFill>
                  <a:srgbClr val="3333FF"/>
                </a:solidFill>
              </a:rPr>
              <a:t>Thanh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công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thức</a:t>
            </a:r>
            <a:endParaRPr lang="en-US" altLang="en-US" dirty="0">
              <a:solidFill>
                <a:srgbClr val="3333FF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55057" y="3496231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/>
              <a:t>Là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thanh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công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cụ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đặc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trưng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của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chương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trình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bảng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tính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sử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dụng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để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nhập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hiển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thị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dữ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liệu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hoặc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công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thức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trong</a:t>
            </a:r>
            <a:r>
              <a:rPr lang="en-US" altLang="en-US" sz="2800" i="1" dirty="0"/>
              <a:t> ô </a:t>
            </a:r>
            <a:r>
              <a:rPr lang="en-US" altLang="en-US" sz="2800" i="1" dirty="0" err="1"/>
              <a:t>tính</a:t>
            </a:r>
            <a:endParaRPr lang="en-US" altLang="en-US" sz="2800" i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9257" y="5152648"/>
            <a:ext cx="8839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3333FF"/>
                </a:solidFill>
              </a:rPr>
              <a:t>c) </a:t>
            </a:r>
            <a:r>
              <a:rPr lang="en-US" altLang="en-US" dirty="0" err="1">
                <a:solidFill>
                  <a:srgbClr val="3333FF"/>
                </a:solidFill>
              </a:rPr>
              <a:t>Các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dải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lệnh</a:t>
            </a:r>
            <a:r>
              <a:rPr lang="en-US" altLang="en-US" dirty="0">
                <a:solidFill>
                  <a:srgbClr val="3333FF"/>
                </a:solidFill>
              </a:rPr>
              <a:t> Formulas (</a:t>
            </a:r>
            <a:r>
              <a:rPr lang="en-US" altLang="en-US" dirty="0" err="1">
                <a:solidFill>
                  <a:srgbClr val="3333FF"/>
                </a:solidFill>
              </a:rPr>
              <a:t>công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thức</a:t>
            </a:r>
            <a:r>
              <a:rPr lang="en-US" altLang="en-US" dirty="0">
                <a:solidFill>
                  <a:srgbClr val="3333FF"/>
                </a:solidFill>
              </a:rPr>
              <a:t>) </a:t>
            </a:r>
            <a:r>
              <a:rPr lang="en-US" altLang="en-US" dirty="0" err="1">
                <a:solidFill>
                  <a:srgbClr val="3333FF"/>
                </a:solidFill>
              </a:rPr>
              <a:t>và</a:t>
            </a:r>
            <a:r>
              <a:rPr lang="en-US" altLang="en-US" dirty="0">
                <a:solidFill>
                  <a:srgbClr val="3333FF"/>
                </a:solidFill>
              </a:rPr>
              <a:t> Data (</a:t>
            </a:r>
            <a:r>
              <a:rPr lang="en-US" altLang="en-US" dirty="0" err="1">
                <a:solidFill>
                  <a:srgbClr val="3333FF"/>
                </a:solidFill>
              </a:rPr>
              <a:t>dữ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liệu</a:t>
            </a:r>
            <a:r>
              <a:rPr lang="en-US" altLang="en-US" dirty="0">
                <a:solidFill>
                  <a:srgbClr val="3333FF"/>
                </a:solidFill>
              </a:rPr>
              <a:t>): </a:t>
            </a:r>
            <a:r>
              <a:rPr lang="en-US" altLang="en-US" sz="2800" dirty="0" err="1"/>
              <a:t>gồm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lệnh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thực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hiện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các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phép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và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xử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lý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dữ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liệu</a:t>
            </a:r>
            <a:endParaRPr lang="en-US" altLang="en-US" sz="28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1401" y="6170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358147" y="381001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3333FF"/>
                </a:solidFill>
              </a:rPr>
              <a:t>3. </a:t>
            </a:r>
            <a:r>
              <a:rPr lang="en-US" altLang="en-US" sz="3000" b="1" dirty="0" err="1">
                <a:solidFill>
                  <a:srgbClr val="3333FF"/>
                </a:solidFill>
              </a:rPr>
              <a:t>Nhập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dữ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liệu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vào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trang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tính</a:t>
            </a:r>
            <a:endParaRPr lang="en-US" altLang="en-US" sz="3000" b="1" dirty="0">
              <a:solidFill>
                <a:srgbClr val="3333FF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91547" y="817564"/>
            <a:ext cx="81534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</a:rPr>
              <a:t>a.</a:t>
            </a:r>
            <a:r>
              <a:rPr lang="en-US" altLang="en-US" sz="2800">
                <a:solidFill>
                  <a:srgbClr val="3333FF"/>
                </a:solidFill>
              </a:rPr>
              <a:t> </a:t>
            </a:r>
            <a:r>
              <a:rPr lang="en-US" altLang="en-US" sz="2800" b="1">
                <a:solidFill>
                  <a:srgbClr val="3333FF"/>
                </a:solidFill>
              </a:rPr>
              <a:t>Nhập và sửa dữ liệu</a:t>
            </a:r>
          </a:p>
          <a:p>
            <a:pPr eaLnBrk="1" hangingPunct="1"/>
            <a:r>
              <a:rPr lang="en-US" altLang="en-US" sz="2800" i="1">
                <a:solidFill>
                  <a:srgbClr val="3333FF"/>
                </a:solidFill>
              </a:rPr>
              <a:t>Nhập dữ liệu</a:t>
            </a:r>
            <a:endParaRPr lang="en-US" altLang="en-US" sz="2800">
              <a:solidFill>
                <a:srgbClr val="3333FF"/>
              </a:solidFill>
              <a:latin typeface=".VnSouthern" panose="020B7200000000000000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47" y="2220914"/>
            <a:ext cx="83058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44347" y="1828801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7030A0"/>
                </a:solidFill>
              </a:rPr>
              <a:t>1. </a:t>
            </a:r>
            <a:r>
              <a:rPr lang="en-US" altLang="en-US" sz="1400" b="1" dirty="0" err="1">
                <a:solidFill>
                  <a:srgbClr val="7030A0"/>
                </a:solidFill>
              </a:rPr>
              <a:t>Chọn</a:t>
            </a:r>
            <a:r>
              <a:rPr lang="en-US" altLang="en-US" sz="1400" b="1" dirty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>
                <a:solidFill>
                  <a:srgbClr val="7030A0"/>
                </a:solidFill>
              </a:rPr>
              <a:t>một</a:t>
            </a:r>
            <a:r>
              <a:rPr lang="en-US" altLang="en-US" sz="1400" b="1" dirty="0">
                <a:solidFill>
                  <a:srgbClr val="7030A0"/>
                </a:solidFill>
              </a:rPr>
              <a:t> ô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911347" y="4114801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7030A0"/>
                </a:solidFill>
              </a:rPr>
              <a:t>3. </a:t>
            </a:r>
            <a:r>
              <a:rPr lang="en-US" altLang="en-US" sz="1400" b="1" dirty="0" err="1">
                <a:solidFill>
                  <a:srgbClr val="7030A0"/>
                </a:solidFill>
              </a:rPr>
              <a:t>Nhấn</a:t>
            </a:r>
            <a:r>
              <a:rPr lang="en-US" altLang="en-US" sz="1400" b="1" dirty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>
                <a:solidFill>
                  <a:srgbClr val="7030A0"/>
                </a:solidFill>
              </a:rPr>
              <a:t>phím</a:t>
            </a:r>
            <a:r>
              <a:rPr lang="en-US" altLang="en-US" sz="1400" b="1" dirty="0">
                <a:solidFill>
                  <a:srgbClr val="7030A0"/>
                </a:solidFill>
              </a:rPr>
              <a:t> Enter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82110" y="4071939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7030A0"/>
                </a:solidFill>
              </a:rPr>
              <a:t>2. </a:t>
            </a:r>
            <a:r>
              <a:rPr lang="en-US" altLang="en-US" sz="1400" b="1" dirty="0" err="1">
                <a:solidFill>
                  <a:srgbClr val="7030A0"/>
                </a:solidFill>
              </a:rPr>
              <a:t>Nhập</a:t>
            </a:r>
            <a:r>
              <a:rPr lang="en-US" altLang="en-US" sz="1400" b="1" dirty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>
                <a:solidFill>
                  <a:srgbClr val="7030A0"/>
                </a:solidFill>
              </a:rPr>
              <a:t>dữ</a:t>
            </a:r>
            <a:r>
              <a:rPr lang="en-US" altLang="en-US" sz="1400" b="1" dirty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>
                <a:solidFill>
                  <a:srgbClr val="7030A0"/>
                </a:solidFill>
              </a:rPr>
              <a:t>liệu</a:t>
            </a:r>
            <a:r>
              <a:rPr lang="en-US" altLang="en-US" sz="1400" b="1" dirty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>
                <a:solidFill>
                  <a:srgbClr val="7030A0"/>
                </a:solidFill>
              </a:rPr>
              <a:t>vào</a:t>
            </a:r>
            <a:r>
              <a:rPr lang="en-US" altLang="en-US" sz="1400" b="1" dirty="0">
                <a:solidFill>
                  <a:srgbClr val="7030A0"/>
                </a:solidFill>
              </a:rPr>
              <a:t> ô </a:t>
            </a:r>
            <a:r>
              <a:rPr lang="en-US" altLang="en-US" sz="1400" b="1" dirty="0" err="1">
                <a:solidFill>
                  <a:srgbClr val="7030A0"/>
                </a:solidFill>
              </a:rPr>
              <a:t>từ</a:t>
            </a:r>
            <a:r>
              <a:rPr lang="en-US" altLang="en-US" sz="1400" b="1" dirty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>
                <a:solidFill>
                  <a:srgbClr val="7030A0"/>
                </a:solidFill>
              </a:rPr>
              <a:t>bàn</a:t>
            </a:r>
            <a:r>
              <a:rPr lang="en-US" altLang="en-US" sz="1400" b="1" dirty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>
                <a:solidFill>
                  <a:srgbClr val="7030A0"/>
                </a:solidFill>
              </a:rPr>
              <a:t>phím</a:t>
            </a:r>
            <a:endParaRPr lang="en-US" altLang="en-US" sz="1400" b="1" dirty="0">
              <a:solidFill>
                <a:srgbClr val="7030A0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349122" y="4086226"/>
            <a:ext cx="115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Lớp 7A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5853947" y="2133601"/>
            <a:ext cx="0" cy="1981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4496635" y="4271964"/>
            <a:ext cx="914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>
            <a:off x="6234947" y="4267201"/>
            <a:ext cx="1600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11" y="2237538"/>
            <a:ext cx="829151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8611" y="363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21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9" grpId="0"/>
      <p:bldP spid="20" grpId="0" build="p"/>
      <p:bldP spid="22" grpId="0"/>
      <p:bldP spid="22" grpId="1"/>
      <p:bldP spid="23" grpId="0"/>
      <p:bldP spid="23" grpId="1"/>
      <p:bldP spid="24" grpId="0"/>
      <p:bldP spid="24" grpId="1"/>
      <p:bldP spid="2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2312895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964" y="1927406"/>
            <a:ext cx="3200400" cy="6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i="1" dirty="0" err="1" smtClean="0">
                <a:solidFill>
                  <a:srgbClr val="3333FF"/>
                </a:solidFill>
              </a:rPr>
              <a:t>Sửa</a:t>
            </a:r>
            <a:r>
              <a:rPr lang="en-US" altLang="en-US" sz="3600" i="1" dirty="0" smtClean="0">
                <a:solidFill>
                  <a:srgbClr val="3333FF"/>
                </a:solidFill>
              </a:rPr>
              <a:t> </a:t>
            </a:r>
            <a:r>
              <a:rPr lang="en-US" altLang="en-US" sz="3600" i="1" dirty="0" err="1">
                <a:solidFill>
                  <a:srgbClr val="3333FF"/>
                </a:solidFill>
              </a:rPr>
              <a:t>dữ</a:t>
            </a:r>
            <a:r>
              <a:rPr lang="en-US" altLang="en-US" sz="3600" i="1" dirty="0">
                <a:solidFill>
                  <a:srgbClr val="3333FF"/>
                </a:solidFill>
              </a:rPr>
              <a:t> </a:t>
            </a:r>
            <a:r>
              <a:rPr lang="en-US" altLang="en-US" sz="3600" i="1" dirty="0" err="1">
                <a:solidFill>
                  <a:srgbClr val="3333FF"/>
                </a:solidFill>
              </a:rPr>
              <a:t>liệu</a:t>
            </a:r>
            <a:endParaRPr lang="en-US" altLang="en-US" sz="3600" dirty="0">
              <a:solidFill>
                <a:srgbClr val="3333FF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60" y="2651218"/>
            <a:ext cx="83058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71360" y="2135280"/>
            <a:ext cx="569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30A0"/>
                </a:solidFill>
              </a:rPr>
              <a:t>1. </a:t>
            </a:r>
            <a:r>
              <a:rPr lang="en-US" altLang="en-US" sz="2400" dirty="0" err="1">
                <a:solidFill>
                  <a:srgbClr val="7030A0"/>
                </a:solidFill>
              </a:rPr>
              <a:t>Nháy</a:t>
            </a:r>
            <a:r>
              <a:rPr lang="en-US" altLang="en-US" sz="2400" dirty="0">
                <a:solidFill>
                  <a:srgbClr val="7030A0"/>
                </a:solidFill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</a:rPr>
              <a:t>đúp</a:t>
            </a:r>
            <a:r>
              <a:rPr lang="en-US" altLang="en-US" sz="2400" dirty="0">
                <a:solidFill>
                  <a:srgbClr val="7030A0"/>
                </a:solidFill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</a:rPr>
              <a:t>chuột</a:t>
            </a:r>
            <a:r>
              <a:rPr lang="en-US" altLang="en-US" sz="2400" dirty="0">
                <a:solidFill>
                  <a:srgbClr val="7030A0"/>
                </a:solidFill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</a:rPr>
              <a:t>vào</a:t>
            </a:r>
            <a:r>
              <a:rPr lang="en-US" altLang="en-US" sz="2400" dirty="0">
                <a:solidFill>
                  <a:srgbClr val="7030A0"/>
                </a:solidFill>
              </a:rPr>
              <a:t> ô </a:t>
            </a:r>
            <a:r>
              <a:rPr lang="en-US" altLang="en-US" sz="2400" dirty="0" err="1">
                <a:solidFill>
                  <a:srgbClr val="7030A0"/>
                </a:solidFill>
              </a:rPr>
              <a:t>cần</a:t>
            </a:r>
            <a:r>
              <a:rPr lang="en-US" altLang="en-US" sz="2400" dirty="0">
                <a:solidFill>
                  <a:srgbClr val="7030A0"/>
                </a:solidFill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</a:rPr>
              <a:t>sửa</a:t>
            </a:r>
            <a:r>
              <a:rPr lang="en-US" altLang="en-US" sz="2400" dirty="0">
                <a:solidFill>
                  <a:srgbClr val="7030A0"/>
                </a:solidFill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</a:rPr>
              <a:t>dữ</a:t>
            </a:r>
            <a:r>
              <a:rPr lang="en-US" altLang="en-US" sz="2400" dirty="0">
                <a:solidFill>
                  <a:srgbClr val="7030A0"/>
                </a:solidFill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</a:rPr>
              <a:t>liệu</a:t>
            </a:r>
            <a:endParaRPr lang="en-US" altLang="en-US" sz="2400" dirty="0">
              <a:solidFill>
                <a:srgbClr val="7030A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52760" y="4545105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7030A0"/>
                </a:solidFill>
              </a:rPr>
              <a:t>3. </a:t>
            </a:r>
            <a:r>
              <a:rPr lang="en-US" altLang="en-US" sz="1400" b="1" dirty="0" err="1" smtClean="0">
                <a:solidFill>
                  <a:srgbClr val="7030A0"/>
                </a:solidFill>
              </a:rPr>
              <a:t>Nhấn</a:t>
            </a:r>
            <a:r>
              <a:rPr lang="en-US" altLang="en-US" sz="14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400" b="1" dirty="0" err="1" smtClean="0">
                <a:solidFill>
                  <a:srgbClr val="7030A0"/>
                </a:solidFill>
              </a:rPr>
              <a:t>phím</a:t>
            </a:r>
            <a:r>
              <a:rPr lang="en-US" altLang="en-US" sz="1400" b="1" dirty="0" smtClean="0">
                <a:solidFill>
                  <a:srgbClr val="7030A0"/>
                </a:solidFill>
              </a:rPr>
              <a:t> Enter</a:t>
            </a:r>
            <a:endParaRPr lang="en-US" alt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94960" y="4545105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7030A0"/>
                </a:solidFill>
              </a:rPr>
              <a:t>2. Thực hiện các thao tác sửa dữ liệu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90535" y="4502243"/>
            <a:ext cx="115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Lớp 7A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495360" y="2563905"/>
            <a:ext cx="0" cy="1981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123760" y="4773705"/>
            <a:ext cx="9144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5876360" y="4697505"/>
            <a:ext cx="1600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09585" y="451335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Lớp 7D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081023" y="457368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8" y="2658327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06198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6" grpId="0" build="allAtOnce"/>
      <p:bldP spid="16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2312895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2059" y="221876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3333FF"/>
                </a:solidFill>
              </a:rPr>
              <a:t>3. </a:t>
            </a:r>
            <a:r>
              <a:rPr lang="en-US" altLang="en-US" sz="3600" b="1" dirty="0" err="1">
                <a:solidFill>
                  <a:srgbClr val="3333FF"/>
                </a:solidFill>
              </a:rPr>
              <a:t>Nhập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dữ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liệu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vào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trang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tính</a:t>
            </a:r>
            <a:endParaRPr lang="en-US" altLang="en-US" sz="3600" b="1" dirty="0">
              <a:solidFill>
                <a:srgbClr val="3333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1285" y="2918007"/>
            <a:ext cx="569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3333FF"/>
                </a:solidFill>
              </a:rPr>
              <a:t>b. Di </a:t>
            </a:r>
            <a:r>
              <a:rPr lang="en-US" altLang="en-US" sz="3600" dirty="0" err="1">
                <a:solidFill>
                  <a:srgbClr val="3333FF"/>
                </a:solidFill>
              </a:rPr>
              <a:t>chuyển</a:t>
            </a:r>
            <a:r>
              <a:rPr lang="en-US" altLang="en-US" sz="3600" dirty="0">
                <a:solidFill>
                  <a:srgbClr val="3333FF"/>
                </a:solidFill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</a:rPr>
              <a:t>trên</a:t>
            </a:r>
            <a:r>
              <a:rPr lang="en-US" altLang="en-US" sz="3600" dirty="0">
                <a:solidFill>
                  <a:srgbClr val="3333FF"/>
                </a:solidFill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</a:rPr>
              <a:t>trang</a:t>
            </a:r>
            <a:r>
              <a:rPr lang="en-US" altLang="en-US" sz="3600" dirty="0">
                <a:solidFill>
                  <a:srgbClr val="3333FF"/>
                </a:solidFill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</a:rPr>
              <a:t>tính</a:t>
            </a:r>
            <a:endParaRPr lang="en-US" altLang="en-US" sz="3600" dirty="0">
              <a:solidFill>
                <a:srgbClr val="3333FF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42557" y="3787583"/>
            <a:ext cx="4267200" cy="239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/>
              <a:t>- 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phím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mũi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phím</a:t>
            </a:r>
            <a:r>
              <a:rPr lang="en-US" altLang="en-US" sz="2800" dirty="0"/>
              <a:t>;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 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chuột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thanh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cuộn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thanh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cuộn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dọc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thanh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cuộn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ngang</a:t>
            </a:r>
            <a:r>
              <a:rPr lang="en-US" altLang="en-US" sz="2800" dirty="0"/>
              <a:t>. </a:t>
            </a:r>
          </a:p>
          <a:p>
            <a:pPr eaLnBrk="1" hangingPunct="1"/>
            <a:endParaRPr lang="en-US" altLang="en-US" sz="2800" dirty="0">
              <a:latin typeface=".VnSouthern" panose="020B7200000000000000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58" y="2944905"/>
            <a:ext cx="2667000" cy="335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381557" y="3890681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Thanh cuộn dọc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400357" y="6470369"/>
            <a:ext cx="176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Thanh cuộn ngang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9305357" y="4424081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7472076" y="6176681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300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4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 build="p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2312895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824" y="2218760"/>
            <a:ext cx="6477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3333FF"/>
                </a:solidFill>
              </a:rPr>
              <a:t>3. </a:t>
            </a:r>
            <a:r>
              <a:rPr lang="en-US" altLang="en-US" sz="3400" b="1" dirty="0" err="1">
                <a:solidFill>
                  <a:srgbClr val="3333FF"/>
                </a:solidFill>
              </a:rPr>
              <a:t>Nhập</a:t>
            </a:r>
            <a:r>
              <a:rPr lang="en-US" altLang="en-US" sz="3400" b="1" dirty="0">
                <a:solidFill>
                  <a:srgbClr val="3333FF"/>
                </a:solidFill>
              </a:rPr>
              <a:t> </a:t>
            </a:r>
            <a:r>
              <a:rPr lang="en-US" altLang="en-US" sz="3400" b="1" dirty="0" err="1">
                <a:solidFill>
                  <a:srgbClr val="3333FF"/>
                </a:solidFill>
              </a:rPr>
              <a:t>dữ</a:t>
            </a:r>
            <a:r>
              <a:rPr lang="en-US" altLang="en-US" sz="3400" b="1" dirty="0">
                <a:solidFill>
                  <a:srgbClr val="3333FF"/>
                </a:solidFill>
              </a:rPr>
              <a:t> </a:t>
            </a:r>
            <a:r>
              <a:rPr lang="en-US" altLang="en-US" sz="3400" b="1" dirty="0" err="1">
                <a:solidFill>
                  <a:srgbClr val="3333FF"/>
                </a:solidFill>
              </a:rPr>
              <a:t>liệu</a:t>
            </a:r>
            <a:r>
              <a:rPr lang="en-US" altLang="en-US" sz="3400" b="1" dirty="0">
                <a:solidFill>
                  <a:srgbClr val="3333FF"/>
                </a:solidFill>
              </a:rPr>
              <a:t> </a:t>
            </a:r>
            <a:r>
              <a:rPr lang="en-US" altLang="en-US" sz="3400" b="1" dirty="0" err="1">
                <a:solidFill>
                  <a:srgbClr val="3333FF"/>
                </a:solidFill>
              </a:rPr>
              <a:t>vào</a:t>
            </a:r>
            <a:r>
              <a:rPr lang="en-US" altLang="en-US" sz="3400" b="1" dirty="0">
                <a:solidFill>
                  <a:srgbClr val="3333FF"/>
                </a:solidFill>
              </a:rPr>
              <a:t> </a:t>
            </a:r>
            <a:r>
              <a:rPr lang="en-US" altLang="en-US" sz="3400" b="1" dirty="0" err="1">
                <a:solidFill>
                  <a:srgbClr val="3333FF"/>
                </a:solidFill>
              </a:rPr>
              <a:t>trang</a:t>
            </a:r>
            <a:r>
              <a:rPr lang="en-US" altLang="en-US" sz="3400" b="1" dirty="0">
                <a:solidFill>
                  <a:srgbClr val="3333FF"/>
                </a:solidFill>
              </a:rPr>
              <a:t> </a:t>
            </a:r>
            <a:r>
              <a:rPr lang="en-US" altLang="en-US" sz="3400" b="1" dirty="0" err="1">
                <a:solidFill>
                  <a:srgbClr val="3333FF"/>
                </a:solidFill>
              </a:rPr>
              <a:t>tính</a:t>
            </a:r>
            <a:endParaRPr lang="en-US" altLang="en-US" sz="3400" b="1" dirty="0">
              <a:solidFill>
                <a:srgbClr val="3333FF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382" y="2823878"/>
            <a:ext cx="5460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333FF"/>
                </a:solidFill>
              </a:rPr>
              <a:t>c. </a:t>
            </a:r>
            <a:r>
              <a:rPr lang="en-US" altLang="en-US" dirty="0" err="1">
                <a:solidFill>
                  <a:srgbClr val="3333FF"/>
                </a:solidFill>
              </a:rPr>
              <a:t>Gõ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chữ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Việt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trên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trang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tính</a:t>
            </a:r>
            <a:endParaRPr lang="en-US" altLang="en-US" dirty="0">
              <a:solidFill>
                <a:srgbClr val="3333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3362695"/>
            <a:ext cx="8839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/>
              <a:t>Gõ chữ Việt tương tự chương trình soạn thảo văn bản Word</a:t>
            </a:r>
            <a:r>
              <a:rPr lang="en-US" altLang="en-US" sz="3600" i="1">
                <a:solidFill>
                  <a:srgbClr val="339933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3333FF"/>
                </a:solidFill>
              </a:rPr>
              <a:t>Cần chương trình gõ chữ Việt: Unikey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3333FF"/>
                </a:solidFill>
              </a:rPr>
              <a:t>Cần phông chữ Việt được cài sẵn trên máy tính.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/>
              <a:t>Hai kiểu gõ chữ Việt: TELEX và VNI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362622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Trong Word gõ chữ Việt như thế nào?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1372" y="6131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818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2312895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>
              <a:off x="4343400" y="1344707"/>
              <a:ext cx="78486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CHƯƠNG TRÌNH BẢNG TÍNH LÀ GÌ?</a:t>
              </a:r>
              <a:endParaRPr lang="en-US" sz="28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2344088"/>
            <a:ext cx="12192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2398049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Dặn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dò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SGK </a:t>
            </a:r>
            <a:r>
              <a:rPr lang="en-US" altLang="en-US" sz="2800" b="1" dirty="0" err="1">
                <a:solidFill>
                  <a:srgbClr val="FF0000"/>
                </a:solidFill>
              </a:rPr>
              <a:t>trang</a:t>
            </a:r>
            <a:r>
              <a:rPr lang="en-US" altLang="en-US" sz="2800" b="1" dirty="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" y="304350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1. </a:t>
            </a:r>
            <a:r>
              <a:rPr lang="en-US" altLang="en-US" sz="2800" dirty="0" err="1"/>
              <a:t>Tìm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thêm</a:t>
            </a:r>
            <a:r>
              <a:rPr lang="en-US" altLang="en-US" sz="2800" dirty="0"/>
              <a:t> VD </a:t>
            </a:r>
            <a:r>
              <a:rPr lang="en-US" altLang="en-US" sz="2800" dirty="0" err="1"/>
              <a:t>về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thông</a:t>
            </a:r>
            <a:r>
              <a:rPr lang="en-US" altLang="en-US" sz="2800" dirty="0"/>
              <a:t> tin </a:t>
            </a:r>
            <a:r>
              <a:rPr lang="en-US" altLang="en-US" sz="2800" dirty="0" err="1"/>
              <a:t>dạng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bảng</a:t>
            </a:r>
            <a:r>
              <a:rPr lang="en-US" altLang="en-US" sz="2800" dirty="0"/>
              <a:t>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2400" y="3702414"/>
            <a:ext cx="10013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2. </a:t>
            </a:r>
            <a:r>
              <a:rPr lang="en-US" altLang="en-US" sz="2800" dirty="0" err="1"/>
              <a:t>Nêu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chương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399" y="4352358"/>
            <a:ext cx="119230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3. </a:t>
            </a:r>
            <a:r>
              <a:rPr lang="en-US" altLang="en-US" sz="2800" dirty="0" err="1"/>
              <a:t>Màn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Excel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đặc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trưng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chương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?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2399" y="5499841"/>
            <a:ext cx="11802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4. Ô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biệt</a:t>
            </a:r>
            <a:r>
              <a:rPr lang="en-US" altLang="en-US" sz="2800" dirty="0"/>
              <a:t> so </a:t>
            </a:r>
            <a:r>
              <a:rPr lang="en-US" altLang="en-US" sz="2800" dirty="0" err="1"/>
              <a:t>với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ô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khác</a:t>
            </a:r>
            <a:r>
              <a:rPr lang="en-US" altLang="en-US" sz="2800" dirty="0"/>
              <a:t>?</a:t>
            </a:r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7925" y="6228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3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</TotalTime>
  <Words>552</Words>
  <Application>Microsoft Office PowerPoint</Application>
  <PresentationFormat>Widescreen</PresentationFormat>
  <Paragraphs>67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.VnSouthern</vt:lpstr>
      <vt:lpstr>Arial</vt:lpstr>
      <vt:lpstr>Century Gothic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 Mobile</dc:creator>
  <cp:lastModifiedBy>Viet Mobile</cp:lastModifiedBy>
  <cp:revision>18</cp:revision>
  <dcterms:created xsi:type="dcterms:W3CDTF">2021-09-04T04:45:41Z</dcterms:created>
  <dcterms:modified xsi:type="dcterms:W3CDTF">2021-09-10T03:33:49Z</dcterms:modified>
</cp:coreProperties>
</file>